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3" r:id="rId8"/>
    <p:sldId id="264" r:id="rId9"/>
    <p:sldId id="262" r:id="rId10"/>
    <p:sldId id="261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4ED4-CAD6-4129-B266-B159BBAE054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F248-61A8-4EF4-8502-274E1576F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4ED4-CAD6-4129-B266-B159BBAE054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F248-61A8-4EF4-8502-274E1576F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4ED4-CAD6-4129-B266-B159BBAE054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F248-61A8-4EF4-8502-274E1576F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4ED4-CAD6-4129-B266-B159BBAE054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F248-61A8-4EF4-8502-274E1576F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4ED4-CAD6-4129-B266-B159BBAE054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F248-61A8-4EF4-8502-274E1576F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4ED4-CAD6-4129-B266-B159BBAE054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F248-61A8-4EF4-8502-274E1576F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4ED4-CAD6-4129-B266-B159BBAE054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F248-61A8-4EF4-8502-274E1576F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4ED4-CAD6-4129-B266-B159BBAE054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F248-61A8-4EF4-8502-274E1576F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4ED4-CAD6-4129-B266-B159BBAE054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F248-61A8-4EF4-8502-274E1576F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4ED4-CAD6-4129-B266-B159BBAE054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F248-61A8-4EF4-8502-274E1576F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4ED4-CAD6-4129-B266-B159BBAE054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F248-61A8-4EF4-8502-274E1576F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74ED4-CAD6-4129-B266-B159BBAE0540}" type="datetimeFigureOut">
              <a:rPr lang="ru-RU" smtClean="0"/>
              <a:pPr/>
              <a:t>01.04.2019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8F248-61A8-4EF4-8502-274E1576F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chitalnya.ru/upload/749/48912822548300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User\Мои документы\Downloads\10858748806414d1f178b6fa5a74a20c11821c71cff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84489">
            <a:off x="214282" y="2786058"/>
            <a:ext cx="3024000" cy="201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2357454"/>
          </a:xfrm>
        </p:spPr>
        <p:txBody>
          <a:bodyPr>
            <a:noAutofit/>
          </a:bodyPr>
          <a:lstStyle/>
          <a:p>
            <a:r>
              <a:rPr lang="ru-RU" sz="6000" dirty="0">
                <a:solidFill>
                  <a:srgbClr val="002060"/>
                </a:solidFill>
                <a:latin typeface="Monotype Corsiva" pitchFamily="66" charset="0"/>
              </a:rPr>
              <a:t>Первые проблемы подросткового возраста</a:t>
            </a:r>
          </a:p>
        </p:txBody>
      </p:sp>
      <p:pic>
        <p:nvPicPr>
          <p:cNvPr id="1026" name="Picture 2" descr="C:\Documents and Settings\User\Мои документы\Downloads\102210188064d56ef64e1aa8428940c983ff2441441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66846">
            <a:off x="899835" y="4236863"/>
            <a:ext cx="3132000" cy="208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000628" y="4572008"/>
            <a:ext cx="38576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Педагог-психолог:</a:t>
            </a:r>
          </a:p>
          <a:p>
            <a:pPr algn="r"/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 Медведева Г.Н.</a:t>
            </a:r>
            <a:endParaRPr lang="ru-RU" sz="3200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User\Мои документы\Downloads\139107bab0f86dd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29718" cy="6046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0" y="535782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smtClean="0">
                <a:solidFill>
                  <a:srgbClr val="002060"/>
                </a:solidFill>
              </a:rPr>
              <a:t>ГЛАВНОЕ В СЕМЬЕ:</a:t>
            </a:r>
            <a:br>
              <a:rPr lang="ru-RU" sz="3000" b="1" dirty="0" smtClean="0">
                <a:solidFill>
                  <a:srgbClr val="002060"/>
                </a:solidFill>
              </a:rPr>
            </a:br>
            <a:r>
              <a:rPr lang="ru-RU" sz="3000" b="1" dirty="0" smtClean="0">
                <a:solidFill>
                  <a:srgbClr val="002060"/>
                </a:solidFill>
              </a:rPr>
              <a:t>ЛЮБОВЬ – ДОВЕРИЕ – ПОНИМАНИЕ –  ПОДДЕРЖКА</a:t>
            </a:r>
            <a:endParaRPr lang="ru-RU" sz="3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18 из 108633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8643998" cy="6357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142976" y="5286388"/>
            <a:ext cx="60007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Спасибо за внимание!</a:t>
            </a:r>
            <a:endParaRPr lang="ru-RU" sz="44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71546"/>
            <a:ext cx="8929718" cy="185738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Назовите свои ассоциации к слову </a:t>
            </a:r>
            <a:br>
              <a:rPr lang="ru-RU" b="1" i="1" dirty="0" smtClean="0">
                <a:solidFill>
                  <a:srgbClr val="002060"/>
                </a:solidFill>
              </a:rPr>
            </a:br>
            <a:r>
              <a:rPr lang="ru-RU" b="1" i="1" dirty="0" smtClean="0">
                <a:solidFill>
                  <a:srgbClr val="002060"/>
                </a:solidFill>
              </a:rPr>
              <a:t/>
            </a:r>
            <a:br>
              <a:rPr lang="ru-RU" b="1" i="1" dirty="0" smtClean="0">
                <a:solidFill>
                  <a:srgbClr val="002060"/>
                </a:solidFill>
              </a:rPr>
            </a:br>
            <a:r>
              <a:rPr lang="ru-RU" sz="6700" b="1" i="1" dirty="0" smtClean="0">
                <a:solidFill>
                  <a:srgbClr val="002060"/>
                </a:solidFill>
              </a:rPr>
              <a:t>«подросток»</a:t>
            </a:r>
            <a:endParaRPr lang="ru-RU" dirty="0"/>
          </a:p>
        </p:txBody>
      </p:sp>
      <p:pic>
        <p:nvPicPr>
          <p:cNvPr id="3" name="Picture 2" descr="C:\Documents and Settings\User\Мои документы\Downloads\2824352288da19cfe1c51342d32e51a304625eb2bb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3429000"/>
            <a:ext cx="1971696" cy="284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3143272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b="1" i="1" dirty="0" smtClean="0">
                <a:solidFill>
                  <a:srgbClr val="002060"/>
                </a:solidFill>
              </a:rPr>
              <a:t>Подростковый возраст </a:t>
            </a:r>
            <a:r>
              <a:rPr lang="ru-RU" i="1" dirty="0" smtClean="0">
                <a:solidFill>
                  <a:srgbClr val="002060"/>
                </a:solidFill>
              </a:rPr>
              <a:t>– </a:t>
            </a:r>
            <a:r>
              <a:rPr lang="ru-RU" dirty="0" smtClean="0">
                <a:solidFill>
                  <a:srgbClr val="002060"/>
                </a:solidFill>
              </a:rPr>
              <a:t> период роста и развития человека, который следует после детства и длится до достижения зрелого возраста,        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4000" i="1" dirty="0" smtClean="0">
                <a:solidFill>
                  <a:srgbClr val="002060"/>
                </a:solidFill>
              </a:rPr>
              <a:t>то есть с 10-11 до 16-17 лет.</a:t>
            </a:r>
            <a:endParaRPr lang="ru-RU" sz="4000" i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Documents and Settings\User\Мои документы\Downloads\девушка-и-парен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4572008"/>
            <a:ext cx="2804518" cy="18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rgbClr val="002060"/>
                </a:solidFill>
              </a:rPr>
              <a:t/>
            </a:r>
            <a:br>
              <a:rPr lang="ru-RU" b="1" i="1" dirty="0" smtClean="0">
                <a:solidFill>
                  <a:srgbClr val="002060"/>
                </a:solidFill>
              </a:rPr>
            </a:br>
            <a:endParaRPr lang="ru-RU" sz="6700" b="1" i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Documents and Settings\User\Мои документы\Downloads\61259583639b93effe3f18a4ca57a4afe9ae08fb4c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4286256"/>
            <a:ext cx="301395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857224" y="785794"/>
            <a:ext cx="7000924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подростковый возраст </a:t>
            </a:r>
            <a:r>
              <a:rPr lang="ru-RU" sz="4000" dirty="0" smtClean="0">
                <a:solidFill>
                  <a:srgbClr val="002060"/>
                </a:solidFill>
              </a:rPr>
              <a:t>считают: </a:t>
            </a:r>
          </a:p>
          <a:p>
            <a:pPr algn="ctr"/>
            <a:r>
              <a:rPr lang="ru-RU" sz="4000" dirty="0" smtClean="0">
                <a:solidFill>
                  <a:srgbClr val="002060"/>
                </a:solidFill>
              </a:rPr>
              <a:t>кризисным</a:t>
            </a:r>
          </a:p>
          <a:p>
            <a:pPr algn="ctr"/>
            <a:r>
              <a:rPr lang="ru-RU" sz="4000" dirty="0" smtClean="0">
                <a:solidFill>
                  <a:srgbClr val="002060"/>
                </a:solidFill>
              </a:rPr>
              <a:t> трудным </a:t>
            </a:r>
          </a:p>
          <a:p>
            <a:pPr algn="ctr"/>
            <a:r>
              <a:rPr lang="ru-RU" sz="4000" dirty="0" smtClean="0">
                <a:solidFill>
                  <a:srgbClr val="002060"/>
                </a:solidFill>
              </a:rPr>
              <a:t>критическим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Особенности подросткового возраста: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42844" y="1428736"/>
            <a:ext cx="8786874" cy="4697427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3600" dirty="0" smtClean="0">
                <a:solidFill>
                  <a:srgbClr val="002060"/>
                </a:solidFill>
              </a:rPr>
              <a:t>Физиологические изменения организма.</a:t>
            </a:r>
          </a:p>
          <a:p>
            <a:pPr lvl="0">
              <a:buFont typeface="Wingdings" pitchFamily="2" charset="2"/>
              <a:buChar char="Ø"/>
            </a:pPr>
            <a:r>
              <a:rPr lang="ru-RU" sz="3600" dirty="0" smtClean="0">
                <a:solidFill>
                  <a:srgbClr val="002060"/>
                </a:solidFill>
              </a:rPr>
              <a:t>Стремление к общению со сверстниками.</a:t>
            </a:r>
          </a:p>
          <a:p>
            <a:pPr lvl="0">
              <a:buFont typeface="Wingdings" pitchFamily="2" charset="2"/>
              <a:buChar char="Ø"/>
            </a:pPr>
            <a:r>
              <a:rPr lang="ru-RU" sz="3600" dirty="0" smtClean="0">
                <a:solidFill>
                  <a:srgbClr val="002060"/>
                </a:solidFill>
              </a:rPr>
              <a:t>Проявление самостоятельности,</a:t>
            </a:r>
          </a:p>
          <a:p>
            <a:pPr lvl="0"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 независимости.</a:t>
            </a:r>
          </a:p>
          <a:p>
            <a:pPr lvl="0">
              <a:buFont typeface="Wingdings" pitchFamily="2" charset="2"/>
              <a:buChar char="Ø"/>
            </a:pPr>
            <a:r>
              <a:rPr lang="ru-RU" sz="3600" dirty="0" smtClean="0">
                <a:solidFill>
                  <a:srgbClr val="002060"/>
                </a:solidFill>
              </a:rPr>
              <a:t>Отчуждение от взрослых.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solidFill>
                  <a:srgbClr val="002060"/>
                </a:solidFill>
              </a:rPr>
              <a:t>Развитие самосознания. 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027" name="Picture 3" descr="C:\Documents and Settings\User\Мои документы\Downloads\5898842067c86bdc149731e7c865586f00f0df593b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4000504"/>
            <a:ext cx="1708500" cy="241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Наиболее типичные проблемы подросткового возраста: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002060"/>
                </a:solidFill>
              </a:rPr>
              <a:t>Озабоченность и неудовлетворенность своей внешностью.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002060"/>
                </a:solidFill>
              </a:rPr>
              <a:t>Опыт первой влюбленности.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002060"/>
                </a:solidFill>
              </a:rPr>
              <a:t>Конфликтность подростков.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Агрессивное поведение.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002060"/>
                </a:solidFill>
              </a:rPr>
              <a:t>Отдаление от родителей.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002060"/>
                </a:solidFill>
              </a:rPr>
              <a:t>Ранняя алкоголизация, токсикомания</a:t>
            </a:r>
            <a:r>
              <a:rPr lang="ru-RU" dirty="0" smtClean="0">
                <a:solidFill>
                  <a:srgbClr val="002060"/>
                </a:solidFill>
              </a:rPr>
              <a:t> и наркомания.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002060"/>
                </a:solidFill>
              </a:rPr>
              <a:t>Противоправное поведение.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rgbClr val="002060"/>
                </a:solidFill>
              </a:rPr>
              <a:t>Суициды.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 descr="C:\Documents and Settings\User\Мои документы\Downloads\166069356408b7fc1043d0c4cfee2789a90686a3ae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32945">
            <a:off x="5869495" y="4487184"/>
            <a:ext cx="3024000" cy="201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</a:rPr>
              <a:t>Памятка для родителей подростков: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85720" y="1071546"/>
            <a:ext cx="8643998" cy="5429288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2060"/>
                </a:solidFill>
              </a:rPr>
              <a:t>Говорите со своим ребенком открыто и откровенно на самые деликатные темы.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2060"/>
                </a:solidFill>
              </a:rPr>
              <a:t>Опасайтесь получения вашим ребенком информации из чужих уст.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2060"/>
                </a:solidFill>
              </a:rPr>
              <a:t>Рассказывайте о своих переживаниях в том возрасте, в котором сейчас ваши дети.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2060"/>
                </a:solidFill>
              </a:rPr>
              <a:t> В период полового созревания мальчикам важно получать поддержку и одобрение со стороны мам, а девочкам — со стороны пап.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2060"/>
                </a:solidFill>
              </a:rPr>
              <a:t> Проявляйте ласку  и любовь к своим детям.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2060"/>
                </a:solidFill>
              </a:rPr>
              <a:t>Обращайте внимание на любые изменения в поведении своего ребенка.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002060"/>
                </a:solidFill>
              </a:rPr>
              <a:t>Старайтесь защитить своего ребенка всеми возможными способами, если он в этом нуждается.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За что и против чего ведет борьбу подросток: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За то, чтобы перестать быть ребенком;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За прекращение посягательств на его физическое начало, неприкосновенность;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За утверждение среди сверстников;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Против замечаний, обсуждений.</a:t>
            </a:r>
          </a:p>
          <a:p>
            <a:endParaRPr lang="ru-RU" dirty="0"/>
          </a:p>
        </p:txBody>
      </p:sp>
      <p:pic>
        <p:nvPicPr>
          <p:cNvPr id="3075" name="Picture 3" descr="C:\Documents and Settings\User\Мои документы\Downloads\подрост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75586">
            <a:off x="6429329" y="4704198"/>
            <a:ext cx="2588786" cy="172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Как уменьшить напряженность в общении с подростком: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>
            <a:normAutofit fontScale="85000" lnSpcReduction="20000"/>
          </a:bodyPr>
          <a:lstStyle/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Следите за собой - не делайте различий при обращении с вашими детьми.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Обсуждайте вместе с ребенком важные семейные дела.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Не ожидайте, что подросток примет любой ваш совет или распоряжение и беспрекословно станет его выполнять.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Во время ссоры ребенок может выпалить то, что он не думает на самом деле.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Знайте, что не бывает идеальных</a:t>
            </a:r>
          </a:p>
          <a:p>
            <a:pPr lvl="0">
              <a:buNone/>
            </a:pPr>
            <a:r>
              <a:rPr lang="ru-RU" dirty="0" smtClean="0">
                <a:solidFill>
                  <a:srgbClr val="002060"/>
                </a:solidFill>
              </a:rPr>
              <a:t> родителей, все в чем-то делают </a:t>
            </a:r>
          </a:p>
          <a:p>
            <a:pPr lvl="0">
              <a:buNone/>
            </a:pPr>
            <a:r>
              <a:rPr lang="ru-RU" dirty="0" smtClean="0">
                <a:solidFill>
                  <a:srgbClr val="002060"/>
                </a:solidFill>
              </a:rPr>
              <a:t>ошибки.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Documents and Settings\User\Мои документы\Downloads\1670533593c4a151851e7615dd4778db8d5ab62151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4643446"/>
            <a:ext cx="2700000" cy="18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305</Words>
  <Application>Microsoft Office PowerPoint</Application>
  <PresentationFormat>Экран (4:3)</PresentationFormat>
  <Paragraphs>49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Первые проблемы подросткового возраста</vt:lpstr>
      <vt:lpstr>Назовите свои ассоциации к слову   «подросток»</vt:lpstr>
      <vt:lpstr> Подростковый возраст –  период роста и развития человека, который следует после детства и длится до достижения зрелого возраста,          то есть с 10-11 до 16-17 лет.</vt:lpstr>
      <vt:lpstr> </vt:lpstr>
      <vt:lpstr>Особенности подросткового возраста: </vt:lpstr>
      <vt:lpstr>Наиболее типичные проблемы подросткового возраста: </vt:lpstr>
      <vt:lpstr>Памятка для родителей подростков: </vt:lpstr>
      <vt:lpstr>За что и против чего ведет борьбу подросток:</vt:lpstr>
      <vt:lpstr>Как уменьшить напряженность в общении с подростком: </vt:lpstr>
      <vt:lpstr>Слайд 10</vt:lpstr>
      <vt:lpstr>Слайд 11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Первые проблемы подросткового возраста</dc:title>
  <dc:creator>User</dc:creator>
  <cp:lastModifiedBy>Ирина</cp:lastModifiedBy>
  <cp:revision>10</cp:revision>
  <dcterms:created xsi:type="dcterms:W3CDTF">2014-12-07T18:05:59Z</dcterms:created>
  <dcterms:modified xsi:type="dcterms:W3CDTF">2019-04-01T16:37:48Z</dcterms:modified>
</cp:coreProperties>
</file>